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778"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48E9B7-07C2-4BF4-872D-0310D49B12B6}"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81060762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8E9B7-07C2-4BF4-872D-0310D49B12B6}"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392454834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8E9B7-07C2-4BF4-872D-0310D49B12B6}"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160441013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48E9B7-07C2-4BF4-872D-0310D49B12B6}" type="datetimeFigureOut">
              <a:rPr lang="en-US" smtClean="0"/>
              <a:t>5/15/2015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1639031463"/>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48E9B7-07C2-4BF4-872D-0310D49B12B6}" type="datetimeFigureOut">
              <a:rPr lang="en-US" smtClean="0"/>
              <a:t>5/15/2015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298028192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48E9B7-07C2-4BF4-872D-0310D49B12B6}" type="datetimeFigureOut">
              <a:rPr lang="en-US" smtClean="0"/>
              <a:t>5/15/2015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425739532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8E9B7-07C2-4BF4-872D-0310D49B12B6}" type="datetimeFigureOut">
              <a:rPr lang="en-US" smtClean="0"/>
              <a:t>5/15/2015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23054906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8E9B7-07C2-4BF4-872D-0310D49B12B6}" type="datetimeFigureOut">
              <a:rPr lang="en-US" smtClean="0"/>
              <a:t>5/15/2015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404220417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8E9B7-07C2-4BF4-872D-0310D49B12B6}" type="datetimeFigureOut">
              <a:rPr lang="en-US" smtClean="0"/>
              <a:t>5/15/2015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94542994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8E9B7-07C2-4BF4-872D-0310D49B12B6}"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59006937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8E9B7-07C2-4BF4-872D-0310D49B12B6}" type="datetimeFigureOut">
              <a:rPr lang="en-US" smtClean="0"/>
              <a:t>5/15/2015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916A7-9849-4524-BFAA-61B16882773F}" type="slidenum">
              <a:rPr lang="en-US" smtClean="0"/>
              <a:t>‹#›</a:t>
            </a:fld>
            <a:endParaRPr lang="en-US"/>
          </a:p>
        </p:txBody>
      </p:sp>
    </p:spTree>
    <p:extLst>
      <p:ext uri="{BB962C8B-B14F-4D97-AF65-F5344CB8AC3E}">
        <p14:creationId xmlns:p14="http://schemas.microsoft.com/office/powerpoint/2010/main" val="340997025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8E9B7-07C2-4BF4-872D-0310D49B12B6}" type="datetimeFigureOut">
              <a:rPr lang="en-US" smtClean="0"/>
              <a:t>5/15/2015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D916A7-9849-4524-BFAA-61B16882773F}" type="slidenum">
              <a:rPr lang="en-US" smtClean="0"/>
              <a:t>‹#›</a:t>
            </a:fld>
            <a:endParaRPr lang="en-US"/>
          </a:p>
        </p:txBody>
      </p:sp>
    </p:spTree>
    <p:extLst>
      <p:ext uri="{BB962C8B-B14F-4D97-AF65-F5344CB8AC3E}">
        <p14:creationId xmlns:p14="http://schemas.microsoft.com/office/powerpoint/2010/main" val="289390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indianapublicmedia.org/amomentofscience/files/2009/10/new_molecule_global_warming_2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76200" y="228600"/>
            <a:ext cx="7772400" cy="1470025"/>
          </a:xfrm>
        </p:spPr>
        <p:txBody>
          <a:bodyPr>
            <a:normAutofit fontScale="90000"/>
          </a:bodyPr>
          <a:lstStyle/>
          <a:p>
            <a:pPr algn="l"/>
            <a:r>
              <a:rPr lang="en-US" sz="5400" dirty="0" smtClean="0"/>
              <a:t>Things Are Looking Up:</a:t>
            </a:r>
            <a:r>
              <a:rPr lang="en-US" dirty="0" smtClean="0"/>
              <a:t/>
            </a:r>
            <a:br>
              <a:rPr lang="en-US" dirty="0" smtClean="0"/>
            </a:br>
            <a:r>
              <a:rPr lang="en-US" sz="4000" dirty="0" smtClean="0"/>
              <a:t>A Study of Colossians 3:1-4</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12633124"/>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k8.picdn.net/shutterstock/videos/4540538/preview/stock-footage-attractive-young-man-looking-up-at-the-sky-against-a-black-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solidFill>
                  <a:schemeClr val="bg1"/>
                </a:solidFill>
              </a:rPr>
              <a:t>The Situation Is Looking Up</a:t>
            </a:r>
            <a:endParaRPr lang="en-US" dirty="0">
              <a:solidFill>
                <a:schemeClr val="bg1"/>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99828755"/>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k8.picdn.net/shutterstock/videos/4540538/preview/stock-footage-attractive-young-man-looking-up-at-the-sky-against-a-black-background.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The Situation Is Looking Up</a:t>
            </a:r>
            <a:endParaRPr lang="en-US" dirty="0"/>
          </a:p>
        </p:txBody>
      </p:sp>
      <p:sp>
        <p:nvSpPr>
          <p:cNvPr id="3" name="Content Placeholder 2"/>
          <p:cNvSpPr>
            <a:spLocks noGrp="1"/>
          </p:cNvSpPr>
          <p:nvPr>
            <p:ph idx="1"/>
          </p:nvPr>
        </p:nvSpPr>
        <p:spPr/>
        <p:txBody>
          <a:bodyPr/>
          <a:lstStyle/>
          <a:p>
            <a:r>
              <a:rPr lang="en-US" dirty="0" smtClean="0"/>
              <a:t>The journey begins with a condition (vs. 1)</a:t>
            </a:r>
          </a:p>
          <a:p>
            <a:pPr lvl="1"/>
            <a:r>
              <a:rPr lang="en-US" dirty="0" smtClean="0"/>
              <a:t>Requires knowing the prelude</a:t>
            </a:r>
          </a:p>
          <a:p>
            <a:pPr lvl="2"/>
            <a:r>
              <a:rPr lang="en-US" dirty="0" smtClean="0"/>
              <a:t>Colossians 2:12</a:t>
            </a:r>
          </a:p>
          <a:p>
            <a:pPr lvl="2"/>
            <a:r>
              <a:rPr lang="en-US" dirty="0" smtClean="0"/>
              <a:t>Colossians 2:23</a:t>
            </a:r>
          </a:p>
          <a:p>
            <a:r>
              <a:rPr lang="en-US" dirty="0" smtClean="0"/>
              <a:t>We know to whom we should look up</a:t>
            </a:r>
          </a:p>
          <a:p>
            <a:pPr lvl="1"/>
            <a:r>
              <a:rPr lang="en-US" dirty="0" smtClean="0"/>
              <a:t>Christ has taken His position, seated with Father</a:t>
            </a:r>
          </a:p>
          <a:p>
            <a:pPr lvl="1"/>
            <a:r>
              <a:rPr lang="en-US" dirty="0" smtClean="0"/>
              <a:t>Psalm 110 </a:t>
            </a:r>
          </a:p>
        </p:txBody>
      </p:sp>
    </p:spTree>
    <p:extLst>
      <p:ext uri="{BB962C8B-B14F-4D97-AF65-F5344CB8AC3E}">
        <p14:creationId xmlns:p14="http://schemas.microsoft.com/office/powerpoint/2010/main" val="1545481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k8.picdn.net/shutterstock/videos/4540538/preview/stock-footage-attractive-young-man-looking-up-at-the-sky-against-a-black-background.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The Situation Is Looking Up</a:t>
            </a:r>
            <a:endParaRPr lang="en-US" dirty="0"/>
          </a:p>
        </p:txBody>
      </p:sp>
      <p:sp>
        <p:nvSpPr>
          <p:cNvPr id="3" name="Content Placeholder 2"/>
          <p:cNvSpPr>
            <a:spLocks noGrp="1"/>
          </p:cNvSpPr>
          <p:nvPr>
            <p:ph idx="1"/>
          </p:nvPr>
        </p:nvSpPr>
        <p:spPr/>
        <p:txBody>
          <a:bodyPr/>
          <a:lstStyle/>
          <a:p>
            <a:r>
              <a:rPr lang="en-US" dirty="0" smtClean="0"/>
              <a:t>The journey begins with a condition (vs. 1)</a:t>
            </a:r>
          </a:p>
          <a:p>
            <a:pPr lvl="1"/>
            <a:r>
              <a:rPr lang="en-US" dirty="0" smtClean="0"/>
              <a:t>Requires knowing the prelude</a:t>
            </a:r>
          </a:p>
          <a:p>
            <a:pPr lvl="2"/>
            <a:r>
              <a:rPr lang="en-US" dirty="0" smtClean="0"/>
              <a:t>Colossians 2:12</a:t>
            </a:r>
          </a:p>
          <a:p>
            <a:pPr lvl="2"/>
            <a:r>
              <a:rPr lang="en-US" dirty="0" smtClean="0"/>
              <a:t>Colossians 2:23</a:t>
            </a:r>
          </a:p>
          <a:p>
            <a:r>
              <a:rPr lang="en-US" dirty="0" smtClean="0"/>
              <a:t>We know to whom we should look up</a:t>
            </a:r>
          </a:p>
          <a:p>
            <a:pPr lvl="1"/>
            <a:r>
              <a:rPr lang="en-US" dirty="0" smtClean="0"/>
              <a:t>Christ has taken His position, seated with Father</a:t>
            </a:r>
          </a:p>
          <a:p>
            <a:pPr lvl="1"/>
            <a:endParaRPr lang="en-US" dirty="0" smtClean="0"/>
          </a:p>
          <a:p>
            <a:pPr marL="457200" lvl="1" indent="0">
              <a:buNone/>
            </a:pPr>
            <a:endParaRPr lang="en-US" dirty="0" smtClean="0"/>
          </a:p>
        </p:txBody>
      </p:sp>
      <p:sp>
        <p:nvSpPr>
          <p:cNvPr id="4" name="TextBox 3"/>
          <p:cNvSpPr txBox="1"/>
          <p:nvPr/>
        </p:nvSpPr>
        <p:spPr>
          <a:xfrm>
            <a:off x="190500" y="4800600"/>
            <a:ext cx="8763000" cy="1938992"/>
          </a:xfrm>
          <a:prstGeom prst="rect">
            <a:avLst/>
          </a:prstGeom>
          <a:noFill/>
        </p:spPr>
        <p:txBody>
          <a:bodyPr wrap="square" rtlCol="0">
            <a:spAutoFit/>
          </a:bodyPr>
          <a:lstStyle/>
          <a:p>
            <a:pPr algn="r"/>
            <a:r>
              <a:rPr lang="en-US" sz="2400" dirty="0" smtClean="0"/>
              <a:t>Baptism, which corresponds to this, now saves you, not as a removal of dirt from the body but as an appeal to God for a good conscience, through the resurrection of Jesus Christ, who has gone into heaven and is at the right hand of God, with angels, authorities, and powers having been subjected to him. – I Peter 3:21-22</a:t>
            </a:r>
            <a:endParaRPr lang="en-US" sz="2400" dirty="0"/>
          </a:p>
        </p:txBody>
      </p:sp>
    </p:spTree>
    <p:extLst>
      <p:ext uri="{BB962C8B-B14F-4D97-AF65-F5344CB8AC3E}">
        <p14:creationId xmlns:p14="http://schemas.microsoft.com/office/powerpoint/2010/main" val="24274113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k8.picdn.net/shutterstock/videos/4540538/preview/stock-footage-attractive-young-man-looking-up-at-the-sky-against-a-black-background.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The Situation Is Looking Up</a:t>
            </a:r>
            <a:endParaRPr lang="en-US" dirty="0"/>
          </a:p>
        </p:txBody>
      </p:sp>
      <p:sp>
        <p:nvSpPr>
          <p:cNvPr id="3" name="Content Placeholder 2"/>
          <p:cNvSpPr>
            <a:spLocks noGrp="1"/>
          </p:cNvSpPr>
          <p:nvPr>
            <p:ph idx="1"/>
          </p:nvPr>
        </p:nvSpPr>
        <p:spPr/>
        <p:txBody>
          <a:bodyPr/>
          <a:lstStyle/>
          <a:p>
            <a:r>
              <a:rPr lang="en-US" dirty="0" smtClean="0"/>
              <a:t>The journey begins with a condition (vs. 1)</a:t>
            </a:r>
          </a:p>
          <a:p>
            <a:pPr lvl="1"/>
            <a:r>
              <a:rPr lang="en-US" dirty="0" smtClean="0"/>
              <a:t>Requires knowing the prelude</a:t>
            </a:r>
          </a:p>
          <a:p>
            <a:pPr lvl="2"/>
            <a:r>
              <a:rPr lang="en-US" dirty="0" smtClean="0"/>
              <a:t>Colossians 2:12</a:t>
            </a:r>
          </a:p>
          <a:p>
            <a:pPr lvl="2"/>
            <a:r>
              <a:rPr lang="en-US" dirty="0" smtClean="0"/>
              <a:t>Colossians 2:23</a:t>
            </a:r>
          </a:p>
          <a:p>
            <a:r>
              <a:rPr lang="en-US" dirty="0" smtClean="0"/>
              <a:t>We know to whom we should look up</a:t>
            </a:r>
          </a:p>
          <a:p>
            <a:pPr lvl="1"/>
            <a:r>
              <a:rPr lang="en-US" dirty="0" smtClean="0"/>
              <a:t>Christ has taken His position, seated with Father</a:t>
            </a:r>
          </a:p>
          <a:p>
            <a:pPr marL="457200" lvl="1" indent="0">
              <a:buNone/>
            </a:pPr>
            <a:endParaRPr lang="en-US" dirty="0" smtClean="0"/>
          </a:p>
          <a:p>
            <a:pPr marL="457200" lvl="1" indent="0">
              <a:buNone/>
            </a:pPr>
            <a:endParaRPr lang="en-US" dirty="0" smtClean="0"/>
          </a:p>
        </p:txBody>
      </p:sp>
      <p:sp>
        <p:nvSpPr>
          <p:cNvPr id="4" name="TextBox 3"/>
          <p:cNvSpPr txBox="1"/>
          <p:nvPr/>
        </p:nvSpPr>
        <p:spPr>
          <a:xfrm>
            <a:off x="990600" y="5638800"/>
            <a:ext cx="8001000" cy="830997"/>
          </a:xfrm>
          <a:prstGeom prst="rect">
            <a:avLst/>
          </a:prstGeom>
          <a:noFill/>
        </p:spPr>
        <p:txBody>
          <a:bodyPr wrap="square" rtlCol="0">
            <a:spAutoFit/>
          </a:bodyPr>
          <a:lstStyle/>
          <a:p>
            <a:pPr algn="r"/>
            <a:r>
              <a:rPr lang="en-US" sz="2400" dirty="0" smtClean="0"/>
              <a:t>And now, Father, glorify me in your own presence with the glory that I had with you before the world existed. – John 17:5</a:t>
            </a:r>
            <a:endParaRPr lang="en-US" sz="2400" dirty="0"/>
          </a:p>
        </p:txBody>
      </p:sp>
    </p:spTree>
    <p:extLst>
      <p:ext uri="{BB962C8B-B14F-4D97-AF65-F5344CB8AC3E}">
        <p14:creationId xmlns:p14="http://schemas.microsoft.com/office/powerpoint/2010/main" val="25232292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imedotcom.files.wordpress.com/2014/01/142009822.jpg?w=1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9" y="0"/>
            <a:ext cx="9134721" cy="79248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1839" y="9525"/>
            <a:ext cx="8229600" cy="1143000"/>
          </a:xfrm>
        </p:spPr>
        <p:txBody>
          <a:bodyPr/>
          <a:lstStyle/>
          <a:p>
            <a:r>
              <a:rPr lang="en-US" dirty="0" smtClean="0">
                <a:solidFill>
                  <a:schemeClr val="bg1"/>
                </a:solidFill>
              </a:rPr>
              <a:t>Our Mindset Is Looking Up</a:t>
            </a:r>
            <a:endParaRPr lang="en-US" dirty="0">
              <a:solidFill>
                <a:schemeClr val="bg1"/>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133388092"/>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imedotcom.files.wordpress.com/2014/01/142009822.jpg?w=1100"/>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9279" y="0"/>
            <a:ext cx="9134721" cy="79248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1839" y="9525"/>
            <a:ext cx="8229600" cy="1143000"/>
          </a:xfrm>
        </p:spPr>
        <p:txBody>
          <a:bodyPr/>
          <a:lstStyle/>
          <a:p>
            <a:r>
              <a:rPr lang="en-US" dirty="0" smtClean="0"/>
              <a:t>Our Mindset Is Looking Up</a:t>
            </a:r>
            <a:endParaRPr lang="en-US" dirty="0"/>
          </a:p>
        </p:txBody>
      </p:sp>
      <p:sp>
        <p:nvSpPr>
          <p:cNvPr id="3" name="Content Placeholder 2"/>
          <p:cNvSpPr>
            <a:spLocks noGrp="1"/>
          </p:cNvSpPr>
          <p:nvPr>
            <p:ph idx="1"/>
          </p:nvPr>
        </p:nvSpPr>
        <p:spPr/>
        <p:txBody>
          <a:bodyPr/>
          <a:lstStyle/>
          <a:p>
            <a:r>
              <a:rPr lang="en-US" dirty="0" smtClean="0"/>
              <a:t>Set your mind on things above</a:t>
            </a:r>
          </a:p>
          <a:p>
            <a:pPr lvl="1"/>
            <a:r>
              <a:rPr lang="en-US" dirty="0" smtClean="0"/>
              <a:t>Jesus must come first</a:t>
            </a:r>
            <a:endParaRPr lang="en-US" dirty="0"/>
          </a:p>
        </p:txBody>
      </p:sp>
      <p:sp>
        <p:nvSpPr>
          <p:cNvPr id="4" name="TextBox 3"/>
          <p:cNvSpPr txBox="1"/>
          <p:nvPr/>
        </p:nvSpPr>
        <p:spPr>
          <a:xfrm>
            <a:off x="2514600" y="4114800"/>
            <a:ext cx="6400800" cy="2246769"/>
          </a:xfrm>
          <a:prstGeom prst="rect">
            <a:avLst/>
          </a:prstGeom>
          <a:noFill/>
        </p:spPr>
        <p:txBody>
          <a:bodyPr wrap="square" rtlCol="0">
            <a:spAutoFit/>
          </a:bodyPr>
          <a:lstStyle/>
          <a:p>
            <a:pPr algn="r"/>
            <a:r>
              <a:rPr lang="en-US" sz="2800" dirty="0" smtClean="0"/>
              <a:t>But he turned and said to Peter, “Get behind me, Satan! You are a hindrance</a:t>
            </a:r>
            <a:r>
              <a:rPr lang="en-US" sz="2800" baseline="30000" dirty="0"/>
              <a:t> </a:t>
            </a:r>
            <a:r>
              <a:rPr lang="en-US" sz="2800" dirty="0" smtClean="0"/>
              <a:t>to me. For you are </a:t>
            </a:r>
            <a:r>
              <a:rPr lang="en-US" sz="2800" i="1" dirty="0" smtClean="0">
                <a:solidFill>
                  <a:srgbClr val="C00000"/>
                </a:solidFill>
              </a:rPr>
              <a:t>not setting your mind </a:t>
            </a:r>
            <a:r>
              <a:rPr lang="en-US" sz="2800" dirty="0" smtClean="0"/>
              <a:t>on the things of God, but on the things of man.” – Matthew 16:23</a:t>
            </a:r>
            <a:endParaRPr lang="en-US" sz="2800" dirty="0"/>
          </a:p>
        </p:txBody>
      </p:sp>
    </p:spTree>
    <p:extLst>
      <p:ext uri="{BB962C8B-B14F-4D97-AF65-F5344CB8AC3E}">
        <p14:creationId xmlns:p14="http://schemas.microsoft.com/office/powerpoint/2010/main" val="41032107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imedotcom.files.wordpress.com/2014/01/142009822.jpg?w=1100"/>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9279" y="0"/>
            <a:ext cx="9134721" cy="79248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1839" y="9525"/>
            <a:ext cx="8229600" cy="1143000"/>
          </a:xfrm>
        </p:spPr>
        <p:txBody>
          <a:bodyPr/>
          <a:lstStyle/>
          <a:p>
            <a:r>
              <a:rPr lang="en-US" dirty="0" smtClean="0"/>
              <a:t>Our Mindset Is Looking Up</a:t>
            </a:r>
            <a:endParaRPr lang="en-US" dirty="0"/>
          </a:p>
        </p:txBody>
      </p:sp>
      <p:sp>
        <p:nvSpPr>
          <p:cNvPr id="3" name="Content Placeholder 2"/>
          <p:cNvSpPr>
            <a:spLocks noGrp="1"/>
          </p:cNvSpPr>
          <p:nvPr>
            <p:ph idx="1"/>
          </p:nvPr>
        </p:nvSpPr>
        <p:spPr/>
        <p:txBody>
          <a:bodyPr/>
          <a:lstStyle/>
          <a:p>
            <a:r>
              <a:rPr lang="en-US" dirty="0" smtClean="0"/>
              <a:t>Set your mind on things above</a:t>
            </a:r>
          </a:p>
          <a:p>
            <a:pPr lvl="1"/>
            <a:r>
              <a:rPr lang="en-US" dirty="0" smtClean="0"/>
              <a:t>Jesus must come first</a:t>
            </a:r>
            <a:endParaRPr lang="en-US" dirty="0"/>
          </a:p>
        </p:txBody>
      </p:sp>
      <p:sp>
        <p:nvSpPr>
          <p:cNvPr id="4" name="TextBox 3"/>
          <p:cNvSpPr txBox="1"/>
          <p:nvPr/>
        </p:nvSpPr>
        <p:spPr>
          <a:xfrm>
            <a:off x="2514600" y="3505200"/>
            <a:ext cx="6400800" cy="3108543"/>
          </a:xfrm>
          <a:prstGeom prst="rect">
            <a:avLst/>
          </a:prstGeom>
          <a:noFill/>
        </p:spPr>
        <p:txBody>
          <a:bodyPr wrap="square" rtlCol="0">
            <a:spAutoFit/>
          </a:bodyPr>
          <a:lstStyle/>
          <a:p>
            <a:pPr algn="r"/>
            <a:r>
              <a:rPr lang="en-US" sz="2800" dirty="0" smtClean="0"/>
              <a:t>Do not lay up for yourselves treasures on earth, where moth and rust</a:t>
            </a:r>
            <a:r>
              <a:rPr lang="en-US" sz="2800" baseline="30000" dirty="0"/>
              <a:t> </a:t>
            </a:r>
            <a:r>
              <a:rPr lang="en-US" sz="2800" dirty="0" smtClean="0"/>
              <a:t>destroy and where thieves break in and steal,</a:t>
            </a:r>
            <a:r>
              <a:rPr lang="en-US" sz="2800" baseline="30000" dirty="0" smtClean="0"/>
              <a:t> </a:t>
            </a:r>
            <a:r>
              <a:rPr lang="en-US" sz="2800" dirty="0" smtClean="0"/>
              <a:t>but lay up for yourselves treasures in heaven, where neither moth nor rust destroys and where thieves do not break in and steal. </a:t>
            </a:r>
          </a:p>
          <a:p>
            <a:pPr algn="r"/>
            <a:r>
              <a:rPr lang="en-US" sz="2800" dirty="0" smtClean="0"/>
              <a:t>– Matthew 6:19-20 </a:t>
            </a:r>
            <a:endParaRPr lang="en-US" sz="2800" dirty="0"/>
          </a:p>
        </p:txBody>
      </p:sp>
    </p:spTree>
    <p:extLst>
      <p:ext uri="{BB962C8B-B14F-4D97-AF65-F5344CB8AC3E}">
        <p14:creationId xmlns:p14="http://schemas.microsoft.com/office/powerpoint/2010/main" val="2214883268"/>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2667000"/>
            <a:ext cx="8229600" cy="1143000"/>
          </a:xfrm>
        </p:spPr>
        <p:txBody>
          <a:bodyPr/>
          <a:lstStyle/>
          <a:p>
            <a:pPr algn="l"/>
            <a:r>
              <a:rPr lang="en-US" dirty="0" smtClean="0">
                <a:solidFill>
                  <a:schemeClr val="bg1"/>
                </a:solidFill>
              </a:rPr>
              <a:t>Mindset</a:t>
            </a:r>
            <a:endParaRPr lang="en-US" dirty="0">
              <a:solidFill>
                <a:schemeClr val="bg1"/>
              </a:solidFill>
            </a:endParaRPr>
          </a:p>
        </p:txBody>
      </p:sp>
      <p:sp>
        <p:nvSpPr>
          <p:cNvPr id="3" name="Content Placeholder 2"/>
          <p:cNvSpPr>
            <a:spLocks noGrp="1"/>
          </p:cNvSpPr>
          <p:nvPr>
            <p:ph idx="1"/>
          </p:nvPr>
        </p:nvSpPr>
        <p:spPr>
          <a:xfrm>
            <a:off x="5029200" y="5638800"/>
            <a:ext cx="3505200" cy="533400"/>
          </a:xfrm>
        </p:spPr>
        <p:txBody>
          <a:bodyPr/>
          <a:lstStyle/>
          <a:p>
            <a:pPr marL="0" indent="0">
              <a:buNone/>
            </a:pPr>
            <a:r>
              <a:rPr lang="en-US" dirty="0" smtClean="0">
                <a:solidFill>
                  <a:schemeClr val="bg1"/>
                </a:solidFill>
              </a:rPr>
              <a:t>Treasures On Earth</a:t>
            </a:r>
            <a:endParaRPr lang="en-US" dirty="0">
              <a:solidFill>
                <a:schemeClr val="bg1"/>
              </a:solidFill>
            </a:endParaRPr>
          </a:p>
        </p:txBody>
      </p:sp>
      <p:cxnSp>
        <p:nvCxnSpPr>
          <p:cNvPr id="6" name="Straight Connector 5"/>
          <p:cNvCxnSpPr/>
          <p:nvPr/>
        </p:nvCxnSpPr>
        <p:spPr>
          <a:xfrm>
            <a:off x="1295400" y="3505200"/>
            <a:ext cx="0" cy="2362200"/>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a:endCxn id="3" idx="1"/>
          </p:cNvCxnSpPr>
          <p:nvPr/>
        </p:nvCxnSpPr>
        <p:spPr>
          <a:xfrm>
            <a:off x="1295400" y="5867400"/>
            <a:ext cx="3733800" cy="3810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p:cNvSpPr txBox="1"/>
          <p:nvPr/>
        </p:nvSpPr>
        <p:spPr>
          <a:xfrm>
            <a:off x="3733800" y="457200"/>
            <a:ext cx="4953000" cy="2677656"/>
          </a:xfrm>
          <a:prstGeom prst="rect">
            <a:avLst/>
          </a:prstGeom>
          <a:noFill/>
        </p:spPr>
        <p:txBody>
          <a:bodyPr wrap="square" rtlCol="0">
            <a:spAutoFit/>
          </a:bodyPr>
          <a:lstStyle/>
          <a:p>
            <a:r>
              <a:rPr lang="en-US" sz="2400" dirty="0" smtClean="0">
                <a:solidFill>
                  <a:schemeClr val="bg1"/>
                </a:solidFill>
              </a:rPr>
              <a:t>For many, of whom I have often told you and now tell you even with tears, walk as enemies of the cross of Christ. </a:t>
            </a:r>
            <a:r>
              <a:rPr lang="en-US" sz="2400" baseline="30000" dirty="0" smtClean="0">
                <a:solidFill>
                  <a:schemeClr val="bg1"/>
                </a:solidFill>
              </a:rPr>
              <a:t> </a:t>
            </a:r>
            <a:r>
              <a:rPr lang="en-US" sz="2400" dirty="0" smtClean="0">
                <a:solidFill>
                  <a:schemeClr val="bg1"/>
                </a:solidFill>
              </a:rPr>
              <a:t>Their end is destruction, their god is their belly, and they glory in their shame, with minds set on earthly things.  -- Philippians 3:18-19</a:t>
            </a:r>
            <a:endParaRPr lang="en-US" sz="2400" dirty="0">
              <a:solidFill>
                <a:schemeClr val="bg1"/>
              </a:solidFill>
            </a:endParaRPr>
          </a:p>
        </p:txBody>
      </p:sp>
      <p:sp>
        <p:nvSpPr>
          <p:cNvPr id="10" name="TextBox 9"/>
          <p:cNvSpPr txBox="1"/>
          <p:nvPr/>
        </p:nvSpPr>
        <p:spPr>
          <a:xfrm>
            <a:off x="1752600" y="3657600"/>
            <a:ext cx="3657600" cy="523220"/>
          </a:xfrm>
          <a:prstGeom prst="rect">
            <a:avLst/>
          </a:prstGeom>
          <a:noFill/>
        </p:spPr>
        <p:txBody>
          <a:bodyPr wrap="square" rtlCol="0">
            <a:spAutoFit/>
          </a:bodyPr>
          <a:lstStyle/>
          <a:p>
            <a:r>
              <a:rPr lang="en-US" sz="2800" dirty="0" smtClean="0">
                <a:solidFill>
                  <a:schemeClr val="bg1"/>
                </a:solidFill>
              </a:rPr>
              <a:t>Enemies of Christ</a:t>
            </a:r>
            <a:endParaRPr lang="en-US" sz="2800" dirty="0">
              <a:solidFill>
                <a:schemeClr val="bg1"/>
              </a:solidFill>
            </a:endParaRPr>
          </a:p>
        </p:txBody>
      </p:sp>
    </p:spTree>
    <p:extLst>
      <p:ext uri="{BB962C8B-B14F-4D97-AF65-F5344CB8AC3E}">
        <p14:creationId xmlns:p14="http://schemas.microsoft.com/office/powerpoint/2010/main" val="26681301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2667000"/>
            <a:ext cx="8229600" cy="1143000"/>
          </a:xfrm>
        </p:spPr>
        <p:txBody>
          <a:bodyPr/>
          <a:lstStyle/>
          <a:p>
            <a:pPr algn="l"/>
            <a:r>
              <a:rPr lang="en-US" dirty="0" smtClean="0">
                <a:solidFill>
                  <a:schemeClr val="bg1"/>
                </a:solidFill>
              </a:rPr>
              <a:t>Mindset</a:t>
            </a:r>
            <a:endParaRPr lang="en-US" dirty="0">
              <a:solidFill>
                <a:schemeClr val="bg1"/>
              </a:solidFill>
            </a:endParaRPr>
          </a:p>
        </p:txBody>
      </p:sp>
      <p:sp>
        <p:nvSpPr>
          <p:cNvPr id="3" name="Content Placeholder 2"/>
          <p:cNvSpPr>
            <a:spLocks noGrp="1"/>
          </p:cNvSpPr>
          <p:nvPr>
            <p:ph idx="1"/>
          </p:nvPr>
        </p:nvSpPr>
        <p:spPr>
          <a:xfrm>
            <a:off x="5029200" y="5638800"/>
            <a:ext cx="3505200" cy="533400"/>
          </a:xfrm>
        </p:spPr>
        <p:txBody>
          <a:bodyPr/>
          <a:lstStyle/>
          <a:p>
            <a:pPr marL="0" indent="0">
              <a:buNone/>
            </a:pPr>
            <a:r>
              <a:rPr lang="en-US" dirty="0" smtClean="0">
                <a:solidFill>
                  <a:schemeClr val="bg1"/>
                </a:solidFill>
              </a:rPr>
              <a:t>Treasures On Earth</a:t>
            </a:r>
            <a:endParaRPr lang="en-US" dirty="0">
              <a:solidFill>
                <a:schemeClr val="bg1"/>
              </a:solidFill>
            </a:endParaRPr>
          </a:p>
        </p:txBody>
      </p:sp>
      <p:cxnSp>
        <p:nvCxnSpPr>
          <p:cNvPr id="6" name="Straight Connector 5"/>
          <p:cNvCxnSpPr/>
          <p:nvPr/>
        </p:nvCxnSpPr>
        <p:spPr>
          <a:xfrm>
            <a:off x="1295400" y="3505200"/>
            <a:ext cx="0" cy="2362200"/>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a:endCxn id="3" idx="1"/>
          </p:cNvCxnSpPr>
          <p:nvPr/>
        </p:nvCxnSpPr>
        <p:spPr>
          <a:xfrm>
            <a:off x="1295400" y="5867400"/>
            <a:ext cx="3733800" cy="3810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p:cNvSpPr txBox="1"/>
          <p:nvPr/>
        </p:nvSpPr>
        <p:spPr>
          <a:xfrm>
            <a:off x="3733800" y="457200"/>
            <a:ext cx="4953000" cy="1569660"/>
          </a:xfrm>
          <a:prstGeom prst="rect">
            <a:avLst/>
          </a:prstGeom>
          <a:noFill/>
        </p:spPr>
        <p:txBody>
          <a:bodyPr wrap="square" rtlCol="0">
            <a:spAutoFit/>
          </a:bodyPr>
          <a:lstStyle/>
          <a:p>
            <a:r>
              <a:rPr lang="en-US" sz="2400" dirty="0" smtClean="0">
                <a:solidFill>
                  <a:schemeClr val="bg1"/>
                </a:solidFill>
              </a:rPr>
              <a:t>Live in harmony with one another. Do not be haughty, but associate with the lowly. Never be wise in your own sight.  -- Romans 12:16</a:t>
            </a:r>
            <a:endParaRPr lang="en-US" sz="2400" dirty="0">
              <a:solidFill>
                <a:schemeClr val="bg1"/>
              </a:solidFill>
            </a:endParaRPr>
          </a:p>
        </p:txBody>
      </p:sp>
      <p:sp>
        <p:nvSpPr>
          <p:cNvPr id="10" name="TextBox 9"/>
          <p:cNvSpPr txBox="1"/>
          <p:nvPr/>
        </p:nvSpPr>
        <p:spPr>
          <a:xfrm>
            <a:off x="1752600" y="3657600"/>
            <a:ext cx="5029200" cy="954107"/>
          </a:xfrm>
          <a:prstGeom prst="rect">
            <a:avLst/>
          </a:prstGeom>
          <a:noFill/>
        </p:spPr>
        <p:txBody>
          <a:bodyPr wrap="square" rtlCol="0">
            <a:spAutoFit/>
          </a:bodyPr>
          <a:lstStyle/>
          <a:p>
            <a:r>
              <a:rPr lang="en-US" sz="2800" dirty="0" smtClean="0">
                <a:solidFill>
                  <a:schemeClr val="bg1"/>
                </a:solidFill>
              </a:rPr>
              <a:t>Enemies of Christ</a:t>
            </a:r>
          </a:p>
          <a:p>
            <a:r>
              <a:rPr lang="en-US" sz="2800" dirty="0" smtClean="0">
                <a:solidFill>
                  <a:schemeClr val="bg1"/>
                </a:solidFill>
              </a:rPr>
              <a:t>Places Thoughts Above Christ</a:t>
            </a:r>
            <a:endParaRPr lang="en-US" sz="2800" dirty="0">
              <a:solidFill>
                <a:schemeClr val="bg1"/>
              </a:solidFill>
            </a:endParaRPr>
          </a:p>
        </p:txBody>
      </p:sp>
    </p:spTree>
    <p:extLst>
      <p:ext uri="{BB962C8B-B14F-4D97-AF65-F5344CB8AC3E}">
        <p14:creationId xmlns:p14="http://schemas.microsoft.com/office/powerpoint/2010/main" val="39395585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2667000"/>
            <a:ext cx="8229600" cy="1143000"/>
          </a:xfrm>
        </p:spPr>
        <p:txBody>
          <a:bodyPr/>
          <a:lstStyle/>
          <a:p>
            <a:pPr algn="l"/>
            <a:r>
              <a:rPr lang="en-US" dirty="0" smtClean="0">
                <a:solidFill>
                  <a:schemeClr val="bg1"/>
                </a:solidFill>
              </a:rPr>
              <a:t>Mindset</a:t>
            </a:r>
            <a:endParaRPr lang="en-US" dirty="0">
              <a:solidFill>
                <a:schemeClr val="bg1"/>
              </a:solidFill>
            </a:endParaRPr>
          </a:p>
        </p:txBody>
      </p:sp>
      <p:sp>
        <p:nvSpPr>
          <p:cNvPr id="3" name="Content Placeholder 2"/>
          <p:cNvSpPr>
            <a:spLocks noGrp="1"/>
          </p:cNvSpPr>
          <p:nvPr>
            <p:ph idx="1"/>
          </p:nvPr>
        </p:nvSpPr>
        <p:spPr>
          <a:xfrm>
            <a:off x="5029200" y="5638800"/>
            <a:ext cx="3505200" cy="533400"/>
          </a:xfrm>
        </p:spPr>
        <p:txBody>
          <a:bodyPr/>
          <a:lstStyle/>
          <a:p>
            <a:pPr marL="0" indent="0">
              <a:buNone/>
            </a:pPr>
            <a:r>
              <a:rPr lang="en-US" dirty="0" smtClean="0">
                <a:solidFill>
                  <a:schemeClr val="bg1"/>
                </a:solidFill>
              </a:rPr>
              <a:t>Treasures On Earth</a:t>
            </a:r>
            <a:endParaRPr lang="en-US" dirty="0">
              <a:solidFill>
                <a:schemeClr val="bg1"/>
              </a:solidFill>
            </a:endParaRPr>
          </a:p>
        </p:txBody>
      </p:sp>
      <p:cxnSp>
        <p:nvCxnSpPr>
          <p:cNvPr id="6" name="Straight Connector 5"/>
          <p:cNvCxnSpPr/>
          <p:nvPr/>
        </p:nvCxnSpPr>
        <p:spPr>
          <a:xfrm>
            <a:off x="1295400" y="3505200"/>
            <a:ext cx="0" cy="2362200"/>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a:endCxn id="3" idx="1"/>
          </p:cNvCxnSpPr>
          <p:nvPr/>
        </p:nvCxnSpPr>
        <p:spPr>
          <a:xfrm>
            <a:off x="1295400" y="5867400"/>
            <a:ext cx="3733800" cy="3810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p:cNvSpPr txBox="1"/>
          <p:nvPr/>
        </p:nvSpPr>
        <p:spPr>
          <a:xfrm>
            <a:off x="1981200" y="228600"/>
            <a:ext cx="7010400" cy="3416320"/>
          </a:xfrm>
          <a:prstGeom prst="rect">
            <a:avLst/>
          </a:prstGeom>
          <a:noFill/>
        </p:spPr>
        <p:txBody>
          <a:bodyPr wrap="square" rtlCol="0">
            <a:spAutoFit/>
          </a:bodyPr>
          <a:lstStyle/>
          <a:p>
            <a:pPr algn="r"/>
            <a:r>
              <a:rPr lang="en-US" sz="2400" dirty="0" smtClean="0">
                <a:solidFill>
                  <a:schemeClr val="bg1"/>
                </a:solidFill>
              </a:rPr>
              <a:t>For those who live according to the flesh set their minds on the things of the flesh, but those who live according to the Spirit set their minds on the things of the Spirit. </a:t>
            </a:r>
            <a:r>
              <a:rPr lang="en-US" sz="2400" baseline="30000" dirty="0" smtClean="0">
                <a:solidFill>
                  <a:schemeClr val="bg1"/>
                </a:solidFill>
              </a:rPr>
              <a:t> </a:t>
            </a:r>
            <a:r>
              <a:rPr lang="en-US" sz="2400" dirty="0" smtClean="0">
                <a:solidFill>
                  <a:schemeClr val="bg1"/>
                </a:solidFill>
              </a:rPr>
              <a:t>For to set the mind on the flesh is death, but to set the mind on the Spirit is life and peace. </a:t>
            </a:r>
            <a:r>
              <a:rPr lang="en-US" sz="2400" baseline="30000" dirty="0" smtClean="0">
                <a:solidFill>
                  <a:schemeClr val="bg1"/>
                </a:solidFill>
              </a:rPr>
              <a:t> </a:t>
            </a:r>
            <a:r>
              <a:rPr lang="en-US" sz="2400" dirty="0" smtClean="0">
                <a:solidFill>
                  <a:schemeClr val="bg1"/>
                </a:solidFill>
              </a:rPr>
              <a:t>For the mind that is set on the flesh is hostile to God, for it does not submit to God's law; indeed, it cannot. </a:t>
            </a:r>
            <a:r>
              <a:rPr lang="en-US" sz="2400" baseline="30000" dirty="0" smtClean="0">
                <a:solidFill>
                  <a:schemeClr val="bg1"/>
                </a:solidFill>
              </a:rPr>
              <a:t>8</a:t>
            </a:r>
            <a:r>
              <a:rPr lang="en-US" sz="2400" dirty="0" smtClean="0">
                <a:solidFill>
                  <a:schemeClr val="bg1"/>
                </a:solidFill>
              </a:rPr>
              <a:t>Those who are in the flesh cannot please God.</a:t>
            </a:r>
          </a:p>
          <a:p>
            <a:pPr algn="r"/>
            <a:r>
              <a:rPr lang="en-US" sz="2400" dirty="0" smtClean="0">
                <a:solidFill>
                  <a:schemeClr val="bg1"/>
                </a:solidFill>
              </a:rPr>
              <a:t>-- Romans 8:5-8</a:t>
            </a:r>
            <a:endParaRPr lang="en-US" sz="2400" dirty="0">
              <a:solidFill>
                <a:schemeClr val="bg1"/>
              </a:solidFill>
            </a:endParaRPr>
          </a:p>
        </p:txBody>
      </p:sp>
      <p:sp>
        <p:nvSpPr>
          <p:cNvPr id="10" name="TextBox 9"/>
          <p:cNvSpPr txBox="1"/>
          <p:nvPr/>
        </p:nvSpPr>
        <p:spPr>
          <a:xfrm>
            <a:off x="1752600" y="3657600"/>
            <a:ext cx="5029200" cy="1384995"/>
          </a:xfrm>
          <a:prstGeom prst="rect">
            <a:avLst/>
          </a:prstGeom>
          <a:noFill/>
        </p:spPr>
        <p:txBody>
          <a:bodyPr wrap="square" rtlCol="0">
            <a:spAutoFit/>
          </a:bodyPr>
          <a:lstStyle/>
          <a:p>
            <a:r>
              <a:rPr lang="en-US" sz="2800" dirty="0" smtClean="0">
                <a:solidFill>
                  <a:schemeClr val="bg1"/>
                </a:solidFill>
              </a:rPr>
              <a:t>Enemies of Christ</a:t>
            </a:r>
          </a:p>
          <a:p>
            <a:r>
              <a:rPr lang="en-US" sz="2800" dirty="0" smtClean="0">
                <a:solidFill>
                  <a:schemeClr val="bg1"/>
                </a:solidFill>
              </a:rPr>
              <a:t>Places Thoughts Above Christ</a:t>
            </a:r>
          </a:p>
          <a:p>
            <a:r>
              <a:rPr lang="en-US" sz="2800" dirty="0" smtClean="0">
                <a:solidFill>
                  <a:schemeClr val="bg1"/>
                </a:solidFill>
              </a:rPr>
              <a:t>Leads to death</a:t>
            </a:r>
            <a:endParaRPr lang="en-US" sz="2800" dirty="0">
              <a:solidFill>
                <a:schemeClr val="bg1"/>
              </a:solidFill>
            </a:endParaRPr>
          </a:p>
        </p:txBody>
      </p:sp>
    </p:spTree>
    <p:extLst>
      <p:ext uri="{BB962C8B-B14F-4D97-AF65-F5344CB8AC3E}">
        <p14:creationId xmlns:p14="http://schemas.microsoft.com/office/powerpoint/2010/main" val="2991151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2667000"/>
            <a:ext cx="8229600" cy="1143000"/>
          </a:xfrm>
        </p:spPr>
        <p:txBody>
          <a:bodyPr/>
          <a:lstStyle/>
          <a:p>
            <a:pPr algn="l"/>
            <a:r>
              <a:rPr lang="en-US" dirty="0" smtClean="0">
                <a:solidFill>
                  <a:schemeClr val="bg1"/>
                </a:solidFill>
              </a:rPr>
              <a:t>Mindset</a:t>
            </a:r>
            <a:endParaRPr lang="en-US" dirty="0">
              <a:solidFill>
                <a:schemeClr val="bg1"/>
              </a:solidFill>
            </a:endParaRPr>
          </a:p>
        </p:txBody>
      </p:sp>
      <p:sp>
        <p:nvSpPr>
          <p:cNvPr id="3" name="Content Placeholder 2"/>
          <p:cNvSpPr>
            <a:spLocks noGrp="1"/>
          </p:cNvSpPr>
          <p:nvPr>
            <p:ph idx="1"/>
          </p:nvPr>
        </p:nvSpPr>
        <p:spPr>
          <a:xfrm>
            <a:off x="5029200" y="438150"/>
            <a:ext cx="3505200" cy="533400"/>
          </a:xfrm>
        </p:spPr>
        <p:txBody>
          <a:bodyPr/>
          <a:lstStyle/>
          <a:p>
            <a:pPr marL="0" indent="0">
              <a:buNone/>
            </a:pPr>
            <a:r>
              <a:rPr lang="en-US" dirty="0" smtClean="0">
                <a:solidFill>
                  <a:schemeClr val="bg1"/>
                </a:solidFill>
              </a:rPr>
              <a:t>Treasures In Heaven</a:t>
            </a:r>
            <a:endParaRPr lang="en-US" dirty="0">
              <a:solidFill>
                <a:schemeClr val="bg1"/>
              </a:solidFill>
            </a:endParaRPr>
          </a:p>
        </p:txBody>
      </p:sp>
      <p:cxnSp>
        <p:nvCxnSpPr>
          <p:cNvPr id="6" name="Straight Connector 5"/>
          <p:cNvCxnSpPr/>
          <p:nvPr/>
        </p:nvCxnSpPr>
        <p:spPr>
          <a:xfrm>
            <a:off x="1285875" y="685800"/>
            <a:ext cx="0" cy="2362200"/>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a:off x="1295400" y="666750"/>
            <a:ext cx="3733800" cy="38100"/>
          </a:xfrm>
          <a:prstGeom prst="line">
            <a:avLst/>
          </a:prstGeom>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2133600" y="1174402"/>
            <a:ext cx="5029200" cy="523220"/>
          </a:xfrm>
          <a:prstGeom prst="rect">
            <a:avLst/>
          </a:prstGeom>
          <a:noFill/>
        </p:spPr>
        <p:txBody>
          <a:bodyPr wrap="square" rtlCol="0">
            <a:spAutoFit/>
          </a:bodyPr>
          <a:lstStyle/>
          <a:p>
            <a:r>
              <a:rPr lang="en-US" sz="2800" dirty="0" smtClean="0">
                <a:solidFill>
                  <a:schemeClr val="bg1"/>
                </a:solidFill>
              </a:rPr>
              <a:t>Jesus comes first</a:t>
            </a:r>
            <a:endParaRPr lang="en-US" sz="2800" dirty="0">
              <a:solidFill>
                <a:schemeClr val="bg1"/>
              </a:solidFill>
            </a:endParaRPr>
          </a:p>
        </p:txBody>
      </p:sp>
      <p:sp>
        <p:nvSpPr>
          <p:cNvPr id="12" name="TextBox 11"/>
          <p:cNvSpPr txBox="1"/>
          <p:nvPr/>
        </p:nvSpPr>
        <p:spPr>
          <a:xfrm>
            <a:off x="3352800" y="5105400"/>
            <a:ext cx="5514975" cy="830997"/>
          </a:xfrm>
          <a:prstGeom prst="rect">
            <a:avLst/>
          </a:prstGeom>
          <a:noFill/>
        </p:spPr>
        <p:txBody>
          <a:bodyPr wrap="square" rtlCol="0">
            <a:spAutoFit/>
          </a:bodyPr>
          <a:lstStyle/>
          <a:p>
            <a:r>
              <a:rPr lang="en-US" sz="2400" dirty="0" smtClean="0">
                <a:solidFill>
                  <a:schemeClr val="bg1"/>
                </a:solidFill>
              </a:rPr>
              <a:t>Have this mind among yourselves, which is yours in Christ Jesus  -- Philippians 2:5</a:t>
            </a:r>
            <a:endParaRPr lang="en-US" sz="2400" dirty="0">
              <a:solidFill>
                <a:schemeClr val="bg1"/>
              </a:solidFill>
            </a:endParaRPr>
          </a:p>
        </p:txBody>
      </p:sp>
    </p:spTree>
    <p:extLst>
      <p:ext uri="{BB962C8B-B14F-4D97-AF65-F5344CB8AC3E}">
        <p14:creationId xmlns:p14="http://schemas.microsoft.com/office/powerpoint/2010/main" val="1377336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2667000"/>
            <a:ext cx="8229600" cy="1143000"/>
          </a:xfrm>
        </p:spPr>
        <p:txBody>
          <a:bodyPr/>
          <a:lstStyle/>
          <a:p>
            <a:pPr algn="l"/>
            <a:r>
              <a:rPr lang="en-US" dirty="0" smtClean="0">
                <a:solidFill>
                  <a:schemeClr val="bg1"/>
                </a:solidFill>
              </a:rPr>
              <a:t>Mindset</a:t>
            </a:r>
            <a:endParaRPr lang="en-US" dirty="0">
              <a:solidFill>
                <a:schemeClr val="bg1"/>
              </a:solidFill>
            </a:endParaRPr>
          </a:p>
        </p:txBody>
      </p:sp>
      <p:sp>
        <p:nvSpPr>
          <p:cNvPr id="3" name="Content Placeholder 2"/>
          <p:cNvSpPr>
            <a:spLocks noGrp="1"/>
          </p:cNvSpPr>
          <p:nvPr>
            <p:ph idx="1"/>
          </p:nvPr>
        </p:nvSpPr>
        <p:spPr>
          <a:xfrm>
            <a:off x="5029200" y="438150"/>
            <a:ext cx="3505200" cy="533400"/>
          </a:xfrm>
        </p:spPr>
        <p:txBody>
          <a:bodyPr/>
          <a:lstStyle/>
          <a:p>
            <a:pPr marL="0" indent="0">
              <a:buNone/>
            </a:pPr>
            <a:r>
              <a:rPr lang="en-US" dirty="0" smtClean="0">
                <a:solidFill>
                  <a:schemeClr val="bg1"/>
                </a:solidFill>
              </a:rPr>
              <a:t>Treasures In Heaven</a:t>
            </a:r>
            <a:endParaRPr lang="en-US" dirty="0">
              <a:solidFill>
                <a:schemeClr val="bg1"/>
              </a:solidFill>
            </a:endParaRPr>
          </a:p>
        </p:txBody>
      </p:sp>
      <p:cxnSp>
        <p:nvCxnSpPr>
          <p:cNvPr id="6" name="Straight Connector 5"/>
          <p:cNvCxnSpPr/>
          <p:nvPr/>
        </p:nvCxnSpPr>
        <p:spPr>
          <a:xfrm>
            <a:off x="1285875" y="685800"/>
            <a:ext cx="0" cy="2362200"/>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a:off x="1295400" y="666750"/>
            <a:ext cx="3733800" cy="38100"/>
          </a:xfrm>
          <a:prstGeom prst="line">
            <a:avLst/>
          </a:prstGeom>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2133600" y="1174402"/>
            <a:ext cx="5029200" cy="954107"/>
          </a:xfrm>
          <a:prstGeom prst="rect">
            <a:avLst/>
          </a:prstGeom>
          <a:noFill/>
        </p:spPr>
        <p:txBody>
          <a:bodyPr wrap="square" rtlCol="0">
            <a:spAutoFit/>
          </a:bodyPr>
          <a:lstStyle/>
          <a:p>
            <a:r>
              <a:rPr lang="en-US" sz="2800" dirty="0" smtClean="0">
                <a:solidFill>
                  <a:schemeClr val="bg1"/>
                </a:solidFill>
              </a:rPr>
              <a:t>Jesus comes first</a:t>
            </a:r>
          </a:p>
          <a:p>
            <a:r>
              <a:rPr lang="en-US" sz="2800" dirty="0">
                <a:solidFill>
                  <a:schemeClr val="bg1"/>
                </a:solidFill>
              </a:rPr>
              <a:t>O</a:t>
            </a:r>
            <a:r>
              <a:rPr lang="en-US" sz="2800" dirty="0" smtClean="0">
                <a:solidFill>
                  <a:schemeClr val="bg1"/>
                </a:solidFill>
              </a:rPr>
              <a:t>nly way to success</a:t>
            </a:r>
            <a:endParaRPr lang="en-US" sz="2800" dirty="0">
              <a:solidFill>
                <a:schemeClr val="bg1"/>
              </a:solidFill>
            </a:endParaRPr>
          </a:p>
        </p:txBody>
      </p:sp>
      <p:sp>
        <p:nvSpPr>
          <p:cNvPr id="12" name="TextBox 11"/>
          <p:cNvSpPr txBox="1"/>
          <p:nvPr/>
        </p:nvSpPr>
        <p:spPr>
          <a:xfrm>
            <a:off x="2105025" y="4724400"/>
            <a:ext cx="6810375" cy="1938992"/>
          </a:xfrm>
          <a:prstGeom prst="rect">
            <a:avLst/>
          </a:prstGeom>
          <a:noFill/>
        </p:spPr>
        <p:txBody>
          <a:bodyPr wrap="square" rtlCol="0">
            <a:spAutoFit/>
          </a:bodyPr>
          <a:lstStyle/>
          <a:p>
            <a:r>
              <a:rPr lang="en-US" sz="2400" dirty="0" smtClean="0">
                <a:solidFill>
                  <a:schemeClr val="bg1"/>
                </a:solidFill>
              </a:rPr>
              <a:t>Now set your mind and heart to seek the </a:t>
            </a:r>
            <a:r>
              <a:rPr lang="en-US" sz="2400" cap="small" dirty="0" smtClean="0">
                <a:solidFill>
                  <a:schemeClr val="bg1"/>
                </a:solidFill>
                <a:effectLst/>
              </a:rPr>
              <a:t>Lord</a:t>
            </a:r>
            <a:r>
              <a:rPr lang="en-US" sz="2400" dirty="0" smtClean="0">
                <a:solidFill>
                  <a:schemeClr val="bg1"/>
                </a:solidFill>
              </a:rPr>
              <a:t> your God. Arise and build the sanctuary of the </a:t>
            </a:r>
            <a:r>
              <a:rPr lang="en-US" sz="2400" cap="small" dirty="0" smtClean="0">
                <a:solidFill>
                  <a:schemeClr val="bg1"/>
                </a:solidFill>
                <a:effectLst/>
              </a:rPr>
              <a:t>Lord</a:t>
            </a:r>
            <a:r>
              <a:rPr lang="en-US" sz="2400" dirty="0" smtClean="0">
                <a:solidFill>
                  <a:schemeClr val="bg1"/>
                </a:solidFill>
              </a:rPr>
              <a:t> God, so that the ark of the covenant of the </a:t>
            </a:r>
            <a:r>
              <a:rPr lang="en-US" sz="2400" cap="small" dirty="0" smtClean="0">
                <a:solidFill>
                  <a:schemeClr val="bg1"/>
                </a:solidFill>
                <a:effectLst/>
              </a:rPr>
              <a:t>Lord</a:t>
            </a:r>
            <a:r>
              <a:rPr lang="en-US" sz="2400" dirty="0" smtClean="0">
                <a:solidFill>
                  <a:schemeClr val="bg1"/>
                </a:solidFill>
              </a:rPr>
              <a:t> and the holy vessels of God may be brought into a house built for the name of the </a:t>
            </a:r>
            <a:r>
              <a:rPr lang="en-US" sz="2400" cap="small" dirty="0" smtClean="0">
                <a:solidFill>
                  <a:schemeClr val="bg1"/>
                </a:solidFill>
                <a:effectLst/>
              </a:rPr>
              <a:t>Lord</a:t>
            </a:r>
            <a:r>
              <a:rPr lang="en-US" sz="2400" dirty="0" smtClean="0">
                <a:solidFill>
                  <a:schemeClr val="bg1"/>
                </a:solidFill>
              </a:rPr>
              <a:t>.” – I Chronicles 22:19</a:t>
            </a:r>
            <a:endParaRPr lang="en-US" sz="2400" dirty="0">
              <a:solidFill>
                <a:schemeClr val="bg1"/>
              </a:solidFill>
            </a:endParaRPr>
          </a:p>
        </p:txBody>
      </p:sp>
    </p:spTree>
    <p:extLst>
      <p:ext uri="{BB962C8B-B14F-4D97-AF65-F5344CB8AC3E}">
        <p14:creationId xmlns:p14="http://schemas.microsoft.com/office/powerpoint/2010/main" val="33294508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2667000"/>
            <a:ext cx="8229600" cy="1143000"/>
          </a:xfrm>
        </p:spPr>
        <p:txBody>
          <a:bodyPr/>
          <a:lstStyle/>
          <a:p>
            <a:pPr algn="l"/>
            <a:r>
              <a:rPr lang="en-US" dirty="0" smtClean="0">
                <a:solidFill>
                  <a:schemeClr val="bg1"/>
                </a:solidFill>
              </a:rPr>
              <a:t>Mindset</a:t>
            </a:r>
            <a:endParaRPr lang="en-US" dirty="0">
              <a:solidFill>
                <a:schemeClr val="bg1"/>
              </a:solidFill>
            </a:endParaRPr>
          </a:p>
        </p:txBody>
      </p:sp>
      <p:sp>
        <p:nvSpPr>
          <p:cNvPr id="3" name="Content Placeholder 2"/>
          <p:cNvSpPr>
            <a:spLocks noGrp="1"/>
          </p:cNvSpPr>
          <p:nvPr>
            <p:ph idx="1"/>
          </p:nvPr>
        </p:nvSpPr>
        <p:spPr>
          <a:xfrm>
            <a:off x="5029200" y="438150"/>
            <a:ext cx="3505200" cy="533400"/>
          </a:xfrm>
        </p:spPr>
        <p:txBody>
          <a:bodyPr/>
          <a:lstStyle/>
          <a:p>
            <a:pPr marL="0" indent="0">
              <a:buNone/>
            </a:pPr>
            <a:r>
              <a:rPr lang="en-US" dirty="0" smtClean="0">
                <a:solidFill>
                  <a:schemeClr val="bg1"/>
                </a:solidFill>
              </a:rPr>
              <a:t>Treasures In Heaven</a:t>
            </a:r>
            <a:endParaRPr lang="en-US" dirty="0">
              <a:solidFill>
                <a:schemeClr val="bg1"/>
              </a:solidFill>
            </a:endParaRPr>
          </a:p>
        </p:txBody>
      </p:sp>
      <p:cxnSp>
        <p:nvCxnSpPr>
          <p:cNvPr id="6" name="Straight Connector 5"/>
          <p:cNvCxnSpPr/>
          <p:nvPr/>
        </p:nvCxnSpPr>
        <p:spPr>
          <a:xfrm>
            <a:off x="1285875" y="685800"/>
            <a:ext cx="0" cy="2362200"/>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a:off x="1295400" y="666750"/>
            <a:ext cx="3733800" cy="38100"/>
          </a:xfrm>
          <a:prstGeom prst="line">
            <a:avLst/>
          </a:prstGeom>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2133600" y="1174402"/>
            <a:ext cx="5029200" cy="1384995"/>
          </a:xfrm>
          <a:prstGeom prst="rect">
            <a:avLst/>
          </a:prstGeom>
          <a:noFill/>
        </p:spPr>
        <p:txBody>
          <a:bodyPr wrap="square" rtlCol="0">
            <a:spAutoFit/>
          </a:bodyPr>
          <a:lstStyle/>
          <a:p>
            <a:r>
              <a:rPr lang="en-US" sz="2800" dirty="0" smtClean="0">
                <a:solidFill>
                  <a:schemeClr val="bg1"/>
                </a:solidFill>
              </a:rPr>
              <a:t>Jesus comes first</a:t>
            </a:r>
          </a:p>
          <a:p>
            <a:r>
              <a:rPr lang="en-US" sz="2800" dirty="0">
                <a:solidFill>
                  <a:schemeClr val="bg1"/>
                </a:solidFill>
              </a:rPr>
              <a:t>O</a:t>
            </a:r>
            <a:r>
              <a:rPr lang="en-US" sz="2800" dirty="0" smtClean="0">
                <a:solidFill>
                  <a:schemeClr val="bg1"/>
                </a:solidFill>
              </a:rPr>
              <a:t>nly way to success</a:t>
            </a:r>
          </a:p>
          <a:p>
            <a:r>
              <a:rPr lang="en-US" sz="2800" dirty="0" smtClean="0">
                <a:solidFill>
                  <a:schemeClr val="bg1"/>
                </a:solidFill>
              </a:rPr>
              <a:t>Requires work</a:t>
            </a:r>
            <a:endParaRPr lang="en-US" sz="2800" dirty="0">
              <a:solidFill>
                <a:schemeClr val="bg1"/>
              </a:solidFill>
            </a:endParaRPr>
          </a:p>
        </p:txBody>
      </p:sp>
      <p:sp>
        <p:nvSpPr>
          <p:cNvPr id="12" name="TextBox 11"/>
          <p:cNvSpPr txBox="1"/>
          <p:nvPr/>
        </p:nvSpPr>
        <p:spPr>
          <a:xfrm>
            <a:off x="2105025" y="4724400"/>
            <a:ext cx="6810375" cy="1569660"/>
          </a:xfrm>
          <a:prstGeom prst="rect">
            <a:avLst/>
          </a:prstGeom>
          <a:noFill/>
        </p:spPr>
        <p:txBody>
          <a:bodyPr wrap="square" rtlCol="0">
            <a:spAutoFit/>
          </a:bodyPr>
          <a:lstStyle/>
          <a:p>
            <a:r>
              <a:rPr lang="en-US" sz="2400" dirty="0" smtClean="0">
                <a:solidFill>
                  <a:schemeClr val="bg1"/>
                </a:solidFill>
              </a:rPr>
              <a:t>Therefore, preparing your minds for action, and being sober-minded, set your hope fully on the grace that will be brought to you at the revelation of Jesus Christ. – I Peter 1:13</a:t>
            </a:r>
            <a:endParaRPr lang="en-US" sz="2400" dirty="0">
              <a:solidFill>
                <a:schemeClr val="bg1"/>
              </a:solidFill>
            </a:endParaRPr>
          </a:p>
        </p:txBody>
      </p:sp>
    </p:spTree>
    <p:extLst>
      <p:ext uri="{BB962C8B-B14F-4D97-AF65-F5344CB8AC3E}">
        <p14:creationId xmlns:p14="http://schemas.microsoft.com/office/powerpoint/2010/main" val="18146119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500"/>
                                        <p:tgtEl>
                                          <p:spTgt spid="11">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imedotcom.files.wordpress.com/2014/01/142009822.jpg?w=1100"/>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9279" y="0"/>
            <a:ext cx="9134721" cy="79248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1839" y="9525"/>
            <a:ext cx="8229600" cy="1143000"/>
          </a:xfrm>
        </p:spPr>
        <p:txBody>
          <a:bodyPr/>
          <a:lstStyle/>
          <a:p>
            <a:r>
              <a:rPr lang="en-US" dirty="0" smtClean="0"/>
              <a:t>Our Mindset Is Looking Up</a:t>
            </a:r>
            <a:endParaRPr lang="en-US" dirty="0"/>
          </a:p>
        </p:txBody>
      </p:sp>
      <p:sp>
        <p:nvSpPr>
          <p:cNvPr id="3" name="Content Placeholder 2"/>
          <p:cNvSpPr>
            <a:spLocks noGrp="1"/>
          </p:cNvSpPr>
          <p:nvPr>
            <p:ph idx="1"/>
          </p:nvPr>
        </p:nvSpPr>
        <p:spPr/>
        <p:txBody>
          <a:bodyPr/>
          <a:lstStyle/>
          <a:p>
            <a:r>
              <a:rPr lang="en-US" dirty="0" smtClean="0"/>
              <a:t>How Can I Know My Mind Is Set On Christ?</a:t>
            </a:r>
          </a:p>
          <a:p>
            <a:pPr lvl="1"/>
            <a:r>
              <a:rPr lang="en-US" dirty="0" smtClean="0"/>
              <a:t>How I view things on earth</a:t>
            </a:r>
          </a:p>
          <a:p>
            <a:pPr lvl="1"/>
            <a:r>
              <a:rPr lang="en-US" dirty="0" smtClean="0"/>
              <a:t>Truthful evaluation of thinking</a:t>
            </a:r>
            <a:endParaRPr lang="en-US" dirty="0"/>
          </a:p>
        </p:txBody>
      </p:sp>
      <p:sp>
        <p:nvSpPr>
          <p:cNvPr id="5" name="TextBox 4"/>
          <p:cNvSpPr txBox="1"/>
          <p:nvPr/>
        </p:nvSpPr>
        <p:spPr>
          <a:xfrm>
            <a:off x="2667000" y="3962400"/>
            <a:ext cx="6248400" cy="2308324"/>
          </a:xfrm>
          <a:prstGeom prst="rect">
            <a:avLst/>
          </a:prstGeom>
          <a:noFill/>
        </p:spPr>
        <p:txBody>
          <a:bodyPr wrap="square" rtlCol="0">
            <a:spAutoFit/>
          </a:bodyPr>
          <a:lstStyle/>
          <a:p>
            <a:pPr algn="r"/>
            <a:r>
              <a:rPr lang="en-US" sz="2400" dirty="0" smtClean="0"/>
              <a:t>Finally, brothers, whatever is true, whatever is honorable, whatever is just, whatever is pure, whatever is lovely, whatever is commendable, if there is any excellence, if there is anything worthy of praise, think about these things.                     -- Philippians 4:8</a:t>
            </a:r>
            <a:endParaRPr lang="en-US" sz="2400" dirty="0"/>
          </a:p>
        </p:txBody>
      </p:sp>
    </p:spTree>
    <p:extLst>
      <p:ext uri="{BB962C8B-B14F-4D97-AF65-F5344CB8AC3E}">
        <p14:creationId xmlns:p14="http://schemas.microsoft.com/office/powerpoint/2010/main" val="380370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img1.jurko.net/wall/uploads/wallpaper_106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220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Seeking Things That Are Above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69749990"/>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img1.jurko.net/wall/uploads/wallpaper_106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220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Seeking Things That Are Above</a:t>
            </a:r>
            <a:endParaRPr lang="en-US" dirty="0"/>
          </a:p>
        </p:txBody>
      </p:sp>
      <p:sp>
        <p:nvSpPr>
          <p:cNvPr id="3" name="Content Placeholder 2"/>
          <p:cNvSpPr>
            <a:spLocks noGrp="1"/>
          </p:cNvSpPr>
          <p:nvPr>
            <p:ph idx="1"/>
          </p:nvPr>
        </p:nvSpPr>
        <p:spPr/>
        <p:txBody>
          <a:bodyPr/>
          <a:lstStyle/>
          <a:p>
            <a:r>
              <a:rPr lang="en-US" dirty="0" smtClean="0"/>
              <a:t>Seeking can only follow a set mind</a:t>
            </a:r>
            <a:endParaRPr lang="en-US" dirty="0"/>
          </a:p>
        </p:txBody>
      </p:sp>
      <p:sp>
        <p:nvSpPr>
          <p:cNvPr id="4" name="TextBox 3"/>
          <p:cNvSpPr txBox="1"/>
          <p:nvPr/>
        </p:nvSpPr>
        <p:spPr>
          <a:xfrm>
            <a:off x="3019425" y="4572000"/>
            <a:ext cx="6096000" cy="1815882"/>
          </a:xfrm>
          <a:prstGeom prst="rect">
            <a:avLst/>
          </a:prstGeom>
          <a:noFill/>
        </p:spPr>
        <p:txBody>
          <a:bodyPr wrap="square" rtlCol="0">
            <a:spAutoFit/>
          </a:bodyPr>
          <a:lstStyle/>
          <a:p>
            <a:r>
              <a:rPr lang="en-US" sz="2800" dirty="0" smtClean="0"/>
              <a:t>What you have learned and received and heard and seen in me—practice these things, and the God of peace will be with you. – Philippians 4:9</a:t>
            </a:r>
            <a:endParaRPr lang="en-US" sz="2800" dirty="0"/>
          </a:p>
        </p:txBody>
      </p:sp>
    </p:spTree>
    <p:extLst>
      <p:ext uri="{BB962C8B-B14F-4D97-AF65-F5344CB8AC3E}">
        <p14:creationId xmlns:p14="http://schemas.microsoft.com/office/powerpoint/2010/main" val="30927098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img1.jurko.net/wall/uploads/wallpaper_106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220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Seeking Things That Are Above</a:t>
            </a:r>
            <a:endParaRPr lang="en-US" dirty="0"/>
          </a:p>
        </p:txBody>
      </p:sp>
      <p:sp>
        <p:nvSpPr>
          <p:cNvPr id="3" name="Content Placeholder 2"/>
          <p:cNvSpPr>
            <a:spLocks noGrp="1"/>
          </p:cNvSpPr>
          <p:nvPr>
            <p:ph idx="1"/>
          </p:nvPr>
        </p:nvSpPr>
        <p:spPr/>
        <p:txBody>
          <a:bodyPr/>
          <a:lstStyle/>
          <a:p>
            <a:r>
              <a:rPr lang="en-US" dirty="0" smtClean="0"/>
              <a:t>Seeking can only follow a set mind</a:t>
            </a:r>
            <a:endParaRPr lang="en-US" dirty="0"/>
          </a:p>
        </p:txBody>
      </p:sp>
      <p:sp>
        <p:nvSpPr>
          <p:cNvPr id="4" name="TextBox 3"/>
          <p:cNvSpPr txBox="1"/>
          <p:nvPr/>
        </p:nvSpPr>
        <p:spPr>
          <a:xfrm>
            <a:off x="3019425" y="4572000"/>
            <a:ext cx="6096000" cy="2246769"/>
          </a:xfrm>
          <a:prstGeom prst="rect">
            <a:avLst/>
          </a:prstGeom>
          <a:noFill/>
        </p:spPr>
        <p:txBody>
          <a:bodyPr wrap="square" rtlCol="0">
            <a:spAutoFit/>
          </a:bodyPr>
          <a:lstStyle/>
          <a:p>
            <a:r>
              <a:rPr lang="en-US" sz="2800" dirty="0" smtClean="0"/>
              <a:t>He will render to each one according to his works: </a:t>
            </a:r>
            <a:r>
              <a:rPr lang="en-US" sz="2800" baseline="30000" dirty="0" smtClean="0"/>
              <a:t> </a:t>
            </a:r>
            <a:r>
              <a:rPr lang="en-US" sz="2800" dirty="0" smtClean="0"/>
              <a:t>to those who by patience in well-doing seek for glory and honor and immortality, he will give eternal life 					– Romans 2:6-7</a:t>
            </a:r>
            <a:endParaRPr lang="en-US" sz="2800" dirty="0"/>
          </a:p>
        </p:txBody>
      </p:sp>
    </p:spTree>
    <p:extLst>
      <p:ext uri="{BB962C8B-B14F-4D97-AF65-F5344CB8AC3E}">
        <p14:creationId xmlns:p14="http://schemas.microsoft.com/office/powerpoint/2010/main" val="39476560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img1.jurko.net/wall/uploads/wallpaper_106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220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Seeking Things That Are Above</a:t>
            </a:r>
            <a:endParaRPr lang="en-US" dirty="0"/>
          </a:p>
        </p:txBody>
      </p:sp>
      <p:sp>
        <p:nvSpPr>
          <p:cNvPr id="3" name="Content Placeholder 2"/>
          <p:cNvSpPr>
            <a:spLocks noGrp="1"/>
          </p:cNvSpPr>
          <p:nvPr>
            <p:ph idx="1"/>
          </p:nvPr>
        </p:nvSpPr>
        <p:spPr/>
        <p:txBody>
          <a:bodyPr/>
          <a:lstStyle/>
          <a:p>
            <a:r>
              <a:rPr lang="en-US" dirty="0" smtClean="0"/>
              <a:t>Seeking can only follow a set mind</a:t>
            </a:r>
          </a:p>
          <a:p>
            <a:r>
              <a:rPr lang="en-US" dirty="0" smtClean="0"/>
              <a:t>Always present tense – “Keep on seeking”</a:t>
            </a:r>
          </a:p>
          <a:p>
            <a:r>
              <a:rPr lang="en-US" dirty="0" smtClean="0"/>
              <a:t>Seen In:</a:t>
            </a:r>
          </a:p>
          <a:p>
            <a:pPr lvl="1"/>
            <a:r>
              <a:rPr lang="en-US" dirty="0" smtClean="0"/>
              <a:t>Loving my neighbor, enemy, family, brethren</a:t>
            </a:r>
          </a:p>
          <a:p>
            <a:pPr lvl="1"/>
            <a:r>
              <a:rPr lang="en-US" dirty="0" smtClean="0"/>
              <a:t>Being zealous for good works</a:t>
            </a:r>
          </a:p>
          <a:p>
            <a:pPr lvl="1"/>
            <a:r>
              <a:rPr lang="en-US" dirty="0" smtClean="0"/>
              <a:t>Participating in public worship and Bible study</a:t>
            </a:r>
          </a:p>
          <a:p>
            <a:pPr lvl="1"/>
            <a:r>
              <a:rPr lang="en-US" dirty="0" smtClean="0"/>
              <a:t>Doing all things for Christ by Christ’s standards</a:t>
            </a:r>
            <a:endParaRPr lang="en-US" dirty="0"/>
          </a:p>
        </p:txBody>
      </p:sp>
    </p:spTree>
    <p:extLst>
      <p:ext uri="{BB962C8B-B14F-4D97-AF65-F5344CB8AC3E}">
        <p14:creationId xmlns:p14="http://schemas.microsoft.com/office/powerpoint/2010/main" val="14616104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anim calcmode="lin" valueType="num">
                                      <p:cBhvr>
                                        <p:cTn id="3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theunboundedspirit.com/wp-content/uploads/2013/10/bright-fut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3999" cy="68770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Our Future Is Looking Up</a:t>
            </a:r>
            <a:endParaRPr lang="en-US" dirty="0"/>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1961033379"/>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theunboundedspirit.com/wp-content/uploads/2013/10/bright-future.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 y="1"/>
            <a:ext cx="9143999" cy="68770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Our Future Is Looking Up</a:t>
            </a:r>
            <a:endParaRPr lang="en-US" dirty="0"/>
          </a:p>
        </p:txBody>
      </p:sp>
      <p:sp>
        <p:nvSpPr>
          <p:cNvPr id="3" name="Content Placeholder 2"/>
          <p:cNvSpPr>
            <a:spLocks noGrp="1"/>
          </p:cNvSpPr>
          <p:nvPr>
            <p:ph idx="1"/>
          </p:nvPr>
        </p:nvSpPr>
        <p:spPr/>
        <p:txBody>
          <a:bodyPr/>
          <a:lstStyle/>
          <a:p>
            <a:r>
              <a:rPr lang="en-US" dirty="0" smtClean="0"/>
              <a:t>Change of mindset unnoticed by world (3:3)</a:t>
            </a:r>
          </a:p>
          <a:p>
            <a:r>
              <a:rPr lang="en-US" dirty="0" smtClean="0"/>
              <a:t>Christ is my life</a:t>
            </a:r>
            <a:endParaRPr lang="en-US" dirty="0"/>
          </a:p>
        </p:txBody>
      </p:sp>
      <p:sp>
        <p:nvSpPr>
          <p:cNvPr id="4" name="TextBox 3"/>
          <p:cNvSpPr txBox="1"/>
          <p:nvPr/>
        </p:nvSpPr>
        <p:spPr>
          <a:xfrm>
            <a:off x="2971800" y="4495800"/>
            <a:ext cx="6019800" cy="2246769"/>
          </a:xfrm>
          <a:prstGeom prst="rect">
            <a:avLst/>
          </a:prstGeom>
          <a:noFill/>
        </p:spPr>
        <p:txBody>
          <a:bodyPr wrap="square" rtlCol="0">
            <a:spAutoFit/>
          </a:bodyPr>
          <a:lstStyle/>
          <a:p>
            <a:r>
              <a:rPr lang="en-US" sz="2800" dirty="0" smtClean="0"/>
              <a:t>And this is the testimony, that God gave us eternal life, and this life is in his Son. Whoever has the Son has life; whoever does not have the Son of God does not have life. – I John 5:11-12</a:t>
            </a:r>
            <a:endParaRPr lang="en-US" sz="2800" dirty="0"/>
          </a:p>
        </p:txBody>
      </p:sp>
    </p:spTree>
    <p:extLst>
      <p:ext uri="{BB962C8B-B14F-4D97-AF65-F5344CB8AC3E}">
        <p14:creationId xmlns:p14="http://schemas.microsoft.com/office/powerpoint/2010/main" val="29474166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theunboundedspirit.com/wp-content/uploads/2013/10/bright-future.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 y="1"/>
            <a:ext cx="9143999" cy="68770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Our Future Is Looking Up</a:t>
            </a:r>
            <a:endParaRPr lang="en-US" dirty="0"/>
          </a:p>
        </p:txBody>
      </p:sp>
      <p:sp>
        <p:nvSpPr>
          <p:cNvPr id="3" name="Content Placeholder 2"/>
          <p:cNvSpPr>
            <a:spLocks noGrp="1"/>
          </p:cNvSpPr>
          <p:nvPr>
            <p:ph idx="1"/>
          </p:nvPr>
        </p:nvSpPr>
        <p:spPr/>
        <p:txBody>
          <a:bodyPr/>
          <a:lstStyle/>
          <a:p>
            <a:r>
              <a:rPr lang="en-US" dirty="0" smtClean="0"/>
              <a:t>Change of mindset unnoticed by world (3:3)</a:t>
            </a:r>
          </a:p>
          <a:p>
            <a:r>
              <a:rPr lang="en-US" dirty="0" smtClean="0"/>
              <a:t>Christ is my life</a:t>
            </a:r>
          </a:p>
          <a:p>
            <a:r>
              <a:rPr lang="en-US" dirty="0" smtClean="0"/>
              <a:t>What is hidden will be made known (3:4b)</a:t>
            </a:r>
          </a:p>
          <a:p>
            <a:pPr lvl="1"/>
            <a:r>
              <a:rPr lang="en-US" dirty="0" smtClean="0"/>
              <a:t>Those who look hopeless will be vindicated!</a:t>
            </a:r>
            <a:endParaRPr lang="en-US" dirty="0"/>
          </a:p>
        </p:txBody>
      </p:sp>
    </p:spTree>
    <p:extLst>
      <p:ext uri="{BB962C8B-B14F-4D97-AF65-F5344CB8AC3E}">
        <p14:creationId xmlns:p14="http://schemas.microsoft.com/office/powerpoint/2010/main" val="385745651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aspirekc.com/images/direc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5486400"/>
            <a:ext cx="8610600" cy="1143000"/>
          </a:xfrm>
        </p:spPr>
        <p:txBody>
          <a:bodyPr/>
          <a:lstStyle/>
          <a:p>
            <a:r>
              <a:rPr lang="en-US" b="1" dirty="0" smtClean="0">
                <a:solidFill>
                  <a:schemeClr val="bg1"/>
                </a:solidFill>
              </a:rPr>
              <a:t>In Which Direction Are You Looking?</a:t>
            </a:r>
            <a:endParaRPr lang="en-US" b="1" dirty="0">
              <a:solidFill>
                <a:schemeClr val="bg1"/>
              </a:solidFill>
            </a:endParaRPr>
          </a:p>
        </p:txBody>
      </p:sp>
    </p:spTree>
    <p:extLst>
      <p:ext uri="{BB962C8B-B14F-4D97-AF65-F5344CB8AC3E}">
        <p14:creationId xmlns:p14="http://schemas.microsoft.com/office/powerpoint/2010/main" val="1506899391"/>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905</Words>
  <Application>Microsoft Office PowerPoint</Application>
  <PresentationFormat>On-screen Show (4:3)</PresentationFormat>
  <Paragraphs>98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Things Are Looking Up: A Study of Colossians 3:1-4</vt:lpstr>
      <vt:lpstr>The Situation Is Looking Up</vt:lpstr>
      <vt:lpstr>The Situation Is Looking Up</vt:lpstr>
      <vt:lpstr>The Situation Is Looking Up</vt:lpstr>
      <vt:lpstr>The Situation Is Looking Up</vt:lpstr>
      <vt:lpstr>Our Mindset Is Looking Up</vt:lpstr>
      <vt:lpstr>Our Mindset Is Looking Up</vt:lpstr>
      <vt:lpstr>Our Mindset Is Looking Up</vt:lpstr>
      <vt:lpstr>Mindset</vt:lpstr>
      <vt:lpstr>Mindset</vt:lpstr>
      <vt:lpstr>Mindset</vt:lpstr>
      <vt:lpstr>Mindset</vt:lpstr>
      <vt:lpstr>Mindset</vt:lpstr>
      <vt:lpstr>Mindset</vt:lpstr>
      <vt:lpstr>Our Mindset Is Looking Up</vt:lpstr>
      <vt:lpstr>Seeking Things That Are Above</vt:lpstr>
      <vt:lpstr>Seeking Things That Are Above</vt:lpstr>
      <vt:lpstr>Seeking Things That Are Above</vt:lpstr>
      <vt:lpstr>Seeking Things That Are Above</vt:lpstr>
      <vt:lpstr>Our Future Is Looking Up</vt:lpstr>
      <vt:lpstr>Our Future Is Looking Up</vt:lpstr>
      <vt:lpstr>Our Future Is Looking Up</vt:lpstr>
      <vt:lpstr>In Which Direction Are You Looking?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Things Are Looking Up: A Study of Colossians 3:1-4</dc:title>
  <dc:creator>Frank</dc:creator>
  <cp:lastModifiedBy>Greg</cp:lastModifiedBy>
  <cp:revision>12</cp:revision>
  <dcterms:created xsi:type="dcterms:W3CDTF">2015-01-15T18:25:59Z</dcterms:created>
  <dcterms:modified xsi:type="dcterms:W3CDTF">2015-05-16T00:21:43Z</dcterms:modified>
</cp:coreProperties>
</file>